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60" r:id="rId2"/>
    <p:sldId id="258" r:id="rId3"/>
    <p:sldId id="261" r:id="rId4"/>
    <p:sldId id="259" r:id="rId5"/>
    <p:sldId id="262" r:id="rId6"/>
    <p:sldId id="264" r:id="rId7"/>
    <p:sldId id="267" r:id="rId8"/>
    <p:sldId id="269" r:id="rId9"/>
    <p:sldId id="274" r:id="rId10"/>
    <p:sldId id="270" r:id="rId11"/>
    <p:sldId id="271" r:id="rId12"/>
    <p:sldId id="272" r:id="rId13"/>
    <p:sldId id="273" r:id="rId14"/>
    <p:sldId id="263"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3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2028065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F1754-7DC3-4D18-8E5B-BA48970C94CA}"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0771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2202541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77705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04180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4033088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243602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2568542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046946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72902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1169503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F1754-7DC3-4D18-8E5B-BA48970C94CA}"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83990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F1754-7DC3-4D18-8E5B-BA48970C94CA}" type="datetimeFigureOut">
              <a:rPr lang="en-IN" smtClean="0"/>
              <a:t>16-06-2020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367001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804730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382583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52F1754-7DC3-4D18-8E5B-BA48970C94CA}" type="datetimeFigureOut">
              <a:rPr lang="en-IN" smtClean="0"/>
              <a:t>16-06-2020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271505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F1754-7DC3-4D18-8E5B-BA48970C94CA}"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F33C4-B97B-4095-AD8F-C7F37C07A41A}" type="slidenum">
              <a:rPr lang="en-IN" smtClean="0"/>
              <a:t>‹#›</a:t>
            </a:fld>
            <a:endParaRPr lang="en-IN"/>
          </a:p>
        </p:txBody>
      </p:sp>
    </p:spTree>
    <p:extLst>
      <p:ext uri="{BB962C8B-B14F-4D97-AF65-F5344CB8AC3E}">
        <p14:creationId xmlns:p14="http://schemas.microsoft.com/office/powerpoint/2010/main" val="29725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52F1754-7DC3-4D18-8E5B-BA48970C94CA}" type="datetimeFigureOut">
              <a:rPr lang="en-IN" smtClean="0"/>
              <a:t>16-06-2020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CF33C4-B97B-4095-AD8F-C7F37C07A41A}" type="slidenum">
              <a:rPr lang="en-IN" smtClean="0"/>
              <a:t>‹#›</a:t>
            </a:fld>
            <a:endParaRPr lang="en-IN"/>
          </a:p>
        </p:txBody>
      </p:sp>
    </p:spTree>
    <p:extLst>
      <p:ext uri="{BB962C8B-B14F-4D97-AF65-F5344CB8AC3E}">
        <p14:creationId xmlns:p14="http://schemas.microsoft.com/office/powerpoint/2010/main" val="311771411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867F6D5D-41A4-4C05-98FE-FC267A7F663B}"/>
              </a:ext>
            </a:extLst>
          </p:cNvPr>
          <p:cNvGraphicFramePr>
            <a:graphicFrameLocks noChangeAspect="1"/>
          </p:cNvGraphicFramePr>
          <p:nvPr/>
        </p:nvGraphicFramePr>
        <p:xfrm>
          <a:off x="0" y="1"/>
          <a:ext cx="2681929" cy="1927273"/>
        </p:xfrm>
        <a:graphic>
          <a:graphicData uri="http://schemas.openxmlformats.org/presentationml/2006/ole">
            <mc:AlternateContent xmlns:mc="http://schemas.openxmlformats.org/markup-compatibility/2006">
              <mc:Choice xmlns:v="urn:schemas-microsoft-com:vml" Requires="v">
                <p:oleObj spid="_x0000_s1034" name="PDF" r:id="rId3" imgW="0" imgH="360" progId="FoxitReader.Document">
                  <p:embed/>
                </p:oleObj>
              </mc:Choice>
              <mc:Fallback>
                <p:oleObj name="PDF" r:id="rId3" imgW="0" imgH="360" progId="FoxitReader.Document">
                  <p:embed/>
                  <p:pic>
                    <p:nvPicPr>
                      <p:cNvPr id="4" name="Object 3">
                        <a:extLst>
                          <a:ext uri="{FF2B5EF4-FFF2-40B4-BE49-F238E27FC236}">
                            <a16:creationId xmlns:a16="http://schemas.microsoft.com/office/drawing/2014/main" id="{867F6D5D-41A4-4C05-98FE-FC267A7F663B}"/>
                          </a:ext>
                        </a:extLst>
                      </p:cNvPr>
                      <p:cNvPicPr/>
                      <p:nvPr/>
                    </p:nvPicPr>
                    <p:blipFill>
                      <a:blip r:embed="rId4"/>
                      <a:stretch>
                        <a:fillRect/>
                      </a:stretch>
                    </p:blipFill>
                    <p:spPr>
                      <a:xfrm>
                        <a:off x="0" y="1"/>
                        <a:ext cx="2681929" cy="1927273"/>
                      </a:xfrm>
                      <a:prstGeom prst="rect">
                        <a:avLst/>
                      </a:prstGeom>
                    </p:spPr>
                  </p:pic>
                </p:oleObj>
              </mc:Fallback>
            </mc:AlternateContent>
          </a:graphicData>
        </a:graphic>
      </p:graphicFrame>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3DE07C-8471-498C-8C7E-9B5641D33BE2}"/>
              </a:ext>
            </a:extLst>
          </p:cNvPr>
          <p:cNvSpPr txBox="1"/>
          <p:nvPr/>
        </p:nvSpPr>
        <p:spPr>
          <a:xfrm>
            <a:off x="802100" y="2818276"/>
            <a:ext cx="9379392" cy="1938992"/>
          </a:xfrm>
          <a:prstGeom prst="rect">
            <a:avLst/>
          </a:prstGeom>
          <a:noFill/>
        </p:spPr>
        <p:txBody>
          <a:bodyPr wrap="square" rtlCol="0">
            <a:spAutoFit/>
          </a:bodyPr>
          <a:lstStyle/>
          <a:p>
            <a:pPr algn="ctr"/>
            <a:r>
              <a:rPr lang="en-IN" sz="6000" dirty="0">
                <a:latin typeface="Algerian" panose="04020705040A02060702" pitchFamily="82" charset="0"/>
              </a:rPr>
              <a:t>	Capgemini Training </a:t>
            </a:r>
          </a:p>
          <a:p>
            <a:pPr algn="ctr"/>
            <a:r>
              <a:rPr lang="en-IN" sz="6000" dirty="0">
                <a:latin typeface="Algerian" panose="04020705040A02060702" pitchFamily="82" charset="0"/>
              </a:rPr>
              <a:t>Cse441</a:t>
            </a:r>
          </a:p>
        </p:txBody>
      </p:sp>
      <p:sp>
        <p:nvSpPr>
          <p:cNvPr id="6" name="TextBox 5">
            <a:extLst>
              <a:ext uri="{FF2B5EF4-FFF2-40B4-BE49-F238E27FC236}">
                <a16:creationId xmlns:a16="http://schemas.microsoft.com/office/drawing/2014/main" id="{AA2AC631-FF93-43B0-80C4-DD45EC8EAE68}"/>
              </a:ext>
            </a:extLst>
          </p:cNvPr>
          <p:cNvSpPr txBox="1"/>
          <p:nvPr/>
        </p:nvSpPr>
        <p:spPr>
          <a:xfrm>
            <a:off x="257800" y="5134772"/>
            <a:ext cx="6084277" cy="1200329"/>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Presented By:</a:t>
            </a:r>
          </a:p>
          <a:p>
            <a:r>
              <a:rPr lang="en-IN" sz="2400" dirty="0" err="1">
                <a:latin typeface="Arial" panose="020B0604020202020204" pitchFamily="34" charset="0"/>
                <a:cs typeface="Arial" panose="020B0604020202020204" pitchFamily="34" charset="0"/>
              </a:rPr>
              <a:t>Gurubelli</a:t>
            </a:r>
            <a:r>
              <a:rPr lang="en-IN" sz="2400" dirty="0">
                <a:latin typeface="Arial" panose="020B0604020202020204" pitchFamily="34" charset="0"/>
                <a:cs typeface="Arial" panose="020B0604020202020204" pitchFamily="34" charset="0"/>
              </a:rPr>
              <a:t> Vikram</a:t>
            </a:r>
          </a:p>
          <a:p>
            <a:r>
              <a:rPr lang="en-IN" sz="2400" dirty="0">
                <a:latin typeface="Arial" panose="020B0604020202020204" pitchFamily="34" charset="0"/>
                <a:cs typeface="Arial" panose="020B0604020202020204" pitchFamily="34" charset="0"/>
              </a:rPr>
              <a:t>11613655</a:t>
            </a:r>
          </a:p>
        </p:txBody>
      </p:sp>
      <p:pic>
        <p:nvPicPr>
          <p:cNvPr id="7" name="Picture 6">
            <a:extLst>
              <a:ext uri="{FF2B5EF4-FFF2-40B4-BE49-F238E27FC236}">
                <a16:creationId xmlns:a16="http://schemas.microsoft.com/office/drawing/2014/main" id="{8E767260-1278-4872-9456-E02710B2A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5025" y="-257152"/>
            <a:ext cx="3558734" cy="2184426"/>
          </a:xfrm>
          <a:prstGeom prst="rect">
            <a:avLst/>
          </a:prstGeom>
        </p:spPr>
      </p:pic>
    </p:spTree>
    <p:extLst>
      <p:ext uri="{BB962C8B-B14F-4D97-AF65-F5344CB8AC3E}">
        <p14:creationId xmlns:p14="http://schemas.microsoft.com/office/powerpoint/2010/main" val="3620529982"/>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79F5BA3-E2FD-43C9-9BF6-3666C6E015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271462"/>
            <a:ext cx="11226799" cy="6315075"/>
          </a:xfrm>
        </p:spPr>
      </p:pic>
    </p:spTree>
    <p:extLst>
      <p:ext uri="{BB962C8B-B14F-4D97-AF65-F5344CB8AC3E}">
        <p14:creationId xmlns:p14="http://schemas.microsoft.com/office/powerpoint/2010/main" val="28053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5885737-6369-4510-AA55-F48146BD68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371" y="406896"/>
            <a:ext cx="10745258" cy="6044208"/>
          </a:xfrm>
        </p:spPr>
      </p:pic>
    </p:spTree>
    <p:extLst>
      <p:ext uri="{BB962C8B-B14F-4D97-AF65-F5344CB8AC3E}">
        <p14:creationId xmlns:p14="http://schemas.microsoft.com/office/powerpoint/2010/main" val="315181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F530389-5583-46DC-A86B-980597863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67" y="304800"/>
            <a:ext cx="11108266" cy="6248400"/>
          </a:xfrm>
        </p:spPr>
      </p:pic>
    </p:spTree>
    <p:extLst>
      <p:ext uri="{BB962C8B-B14F-4D97-AF65-F5344CB8AC3E}">
        <p14:creationId xmlns:p14="http://schemas.microsoft.com/office/powerpoint/2010/main" val="383307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B1745C6-5C1A-462B-B996-960ADBBFB6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034" y="316706"/>
            <a:ext cx="11065932" cy="6224587"/>
          </a:xfrm>
        </p:spPr>
      </p:pic>
    </p:spTree>
    <p:extLst>
      <p:ext uri="{BB962C8B-B14F-4D97-AF65-F5344CB8AC3E}">
        <p14:creationId xmlns:p14="http://schemas.microsoft.com/office/powerpoint/2010/main" val="1778433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C79382-9E24-4BB3-8C2B-8BBC2053C6E0}"/>
              </a:ext>
            </a:extLst>
          </p:cNvPr>
          <p:cNvSpPr txBox="1"/>
          <p:nvPr/>
        </p:nvSpPr>
        <p:spPr>
          <a:xfrm>
            <a:off x="1340964" y="2171700"/>
            <a:ext cx="8423031" cy="461665"/>
          </a:xfrm>
          <a:prstGeom prst="rect">
            <a:avLst/>
          </a:prstGeom>
          <a:noFill/>
        </p:spPr>
        <p:txBody>
          <a:bodyPr wrap="square" rtlCol="0">
            <a:spAutoFit/>
          </a:bodyPr>
          <a:lstStyle/>
          <a:p>
            <a:r>
              <a:rPr lang="en-IN" sz="2400" b="1" dirty="0"/>
              <a:t>My Learnings</a:t>
            </a:r>
            <a:r>
              <a:rPr lang="en-IN" sz="2000" dirty="0"/>
              <a:t>  </a:t>
            </a:r>
          </a:p>
        </p:txBody>
      </p:sp>
      <p:sp>
        <p:nvSpPr>
          <p:cNvPr id="3" name="TextBox 2">
            <a:extLst>
              <a:ext uri="{FF2B5EF4-FFF2-40B4-BE49-F238E27FC236}">
                <a16:creationId xmlns:a16="http://schemas.microsoft.com/office/drawing/2014/main" id="{28AD9BCB-622B-42CC-8F85-0A2032653AAA}"/>
              </a:ext>
            </a:extLst>
          </p:cNvPr>
          <p:cNvSpPr txBox="1"/>
          <p:nvPr/>
        </p:nvSpPr>
        <p:spPr>
          <a:xfrm>
            <a:off x="1340964" y="2835797"/>
            <a:ext cx="8902631" cy="2862322"/>
          </a:xfrm>
          <a:prstGeom prst="rect">
            <a:avLst/>
          </a:prstGeom>
          <a:noFill/>
        </p:spPr>
        <p:txBody>
          <a:bodyPr wrap="square" rtlCol="0">
            <a:spAutoFit/>
          </a:bodyPr>
          <a:lstStyle/>
          <a:p>
            <a:pPr marL="285750" lvl="0" indent="-285750">
              <a:buSzPct val="45000"/>
              <a:buFont typeface="Wingdings" panose="05000000000000000000" pitchFamily="2" charset="2"/>
              <a:buChar char="§"/>
            </a:pPr>
            <a:r>
              <a:rPr lang="en-IN" dirty="0"/>
              <a:t>Technologies like core Java, angular 6, GitHub ,git, spring, spring boot, jdbc, html, CSS.</a:t>
            </a:r>
          </a:p>
          <a:p>
            <a:pPr marL="285750" lvl="0" indent="-285750">
              <a:buSzPct val="45000"/>
              <a:buFont typeface="Wingdings" panose="05000000000000000000" pitchFamily="2" charset="2"/>
              <a:buChar char="§"/>
            </a:pPr>
            <a:endParaRPr lang="en-IN" dirty="0"/>
          </a:p>
          <a:p>
            <a:pPr marL="285750" lvl="0" indent="-285750">
              <a:buSzPct val="45000"/>
              <a:buFont typeface="Wingdings" panose="05000000000000000000" pitchFamily="2" charset="2"/>
              <a:buChar char="§"/>
            </a:pPr>
            <a:r>
              <a:rPr lang="en-IN" dirty="0"/>
              <a:t>Functional programming in real word web or full stack development.</a:t>
            </a:r>
          </a:p>
          <a:p>
            <a:pPr marL="285750" lvl="0" indent="-285750">
              <a:buSzPct val="45000"/>
              <a:buFont typeface="Wingdings" panose="05000000000000000000" pitchFamily="2" charset="2"/>
              <a:buChar char="§"/>
            </a:pPr>
            <a:endParaRPr lang="en-IN" dirty="0"/>
          </a:p>
          <a:p>
            <a:pPr marL="285750" lvl="0" indent="-285750">
              <a:buSzPct val="45000"/>
              <a:buFont typeface="Wingdings" panose="05000000000000000000" pitchFamily="2" charset="2"/>
              <a:buChar char="§"/>
            </a:pPr>
            <a:r>
              <a:rPr lang="en-IN" dirty="0"/>
              <a:t>Writing code with cleanliness, consistency and extensibility.</a:t>
            </a:r>
          </a:p>
          <a:p>
            <a:pPr marL="285750" lvl="0" indent="-285750">
              <a:buSzPct val="45000"/>
              <a:buFont typeface="Wingdings" panose="05000000000000000000" pitchFamily="2" charset="2"/>
              <a:buChar char="§"/>
            </a:pPr>
            <a:endParaRPr lang="en-IN" dirty="0"/>
          </a:p>
          <a:p>
            <a:pPr marL="285750" lvl="0" indent="-285750">
              <a:buSzPct val="45000"/>
              <a:buFont typeface="Wingdings" panose="05000000000000000000" pitchFamily="2" charset="2"/>
              <a:buChar char="§"/>
            </a:pPr>
            <a:r>
              <a:rPr lang="en-IN" dirty="0"/>
              <a:t>To approach the problems professionally.</a:t>
            </a:r>
          </a:p>
          <a:p>
            <a:pPr marL="285750" lvl="0" indent="-285750">
              <a:buSzPct val="45000"/>
              <a:buFont typeface="Wingdings" panose="05000000000000000000" pitchFamily="2" charset="2"/>
              <a:buChar char="§"/>
            </a:pPr>
            <a:endParaRPr lang="en-IN" dirty="0"/>
          </a:p>
          <a:p>
            <a:pPr marL="285750" lvl="0" indent="-285750">
              <a:buSzPct val="45000"/>
              <a:buFont typeface="Wingdings" panose="05000000000000000000" pitchFamily="2" charset="2"/>
              <a:buChar char="§"/>
            </a:pPr>
            <a:r>
              <a:rPr lang="en-IN" dirty="0"/>
              <a:t>Attention to details</a:t>
            </a:r>
          </a:p>
        </p:txBody>
      </p:sp>
      <p:pic>
        <p:nvPicPr>
          <p:cNvPr id="8" name="Picture 7">
            <a:extLst>
              <a:ext uri="{FF2B5EF4-FFF2-40B4-BE49-F238E27FC236}">
                <a16:creationId xmlns:a16="http://schemas.microsoft.com/office/drawing/2014/main" id="{E20CD348-08C3-49C6-9FFE-AA9C87F23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228" y="-257152"/>
            <a:ext cx="3558734" cy="2184426"/>
          </a:xfrm>
          <a:prstGeom prst="rect">
            <a:avLst/>
          </a:prstGeom>
        </p:spPr>
      </p:pic>
      <p:sp>
        <p:nvSpPr>
          <p:cNvPr id="2" name="TextBox 1">
            <a:extLst>
              <a:ext uri="{FF2B5EF4-FFF2-40B4-BE49-F238E27FC236}">
                <a16:creationId xmlns:a16="http://schemas.microsoft.com/office/drawing/2014/main" id="{D141982B-BA40-4F9E-A198-9B0238A553E3}"/>
              </a:ext>
            </a:extLst>
          </p:cNvPr>
          <p:cNvSpPr txBox="1"/>
          <p:nvPr/>
        </p:nvSpPr>
        <p:spPr>
          <a:xfrm>
            <a:off x="2552313" y="790549"/>
            <a:ext cx="6479931" cy="646331"/>
          </a:xfrm>
          <a:prstGeom prst="rect">
            <a:avLst/>
          </a:prstGeom>
          <a:noFill/>
        </p:spPr>
        <p:txBody>
          <a:bodyPr wrap="square" rtlCol="0">
            <a:spAutoFit/>
          </a:bodyPr>
          <a:lstStyle/>
          <a:p>
            <a:pPr algn="ctr"/>
            <a:r>
              <a:rPr lang="en-IN" sz="3600" u="sng" dirty="0"/>
              <a:t>Outcome of the Training</a:t>
            </a:r>
          </a:p>
        </p:txBody>
      </p:sp>
    </p:spTree>
    <p:extLst>
      <p:ext uri="{BB962C8B-B14F-4D97-AF65-F5344CB8AC3E}">
        <p14:creationId xmlns:p14="http://schemas.microsoft.com/office/powerpoint/2010/main" val="42220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9B89EE7-BB9C-4433-8F8B-4A549D017B66}"/>
              </a:ext>
            </a:extLst>
          </p:cNvPr>
          <p:cNvSpPr txBox="1"/>
          <p:nvPr/>
        </p:nvSpPr>
        <p:spPr>
          <a:xfrm>
            <a:off x="2350294" y="3075057"/>
            <a:ext cx="7491411" cy="1323439"/>
          </a:xfrm>
          <a:prstGeom prst="rect">
            <a:avLst/>
          </a:prstGeom>
          <a:noFill/>
        </p:spPr>
        <p:txBody>
          <a:bodyPr wrap="square" rtlCol="0">
            <a:spAutoFit/>
          </a:bodyPr>
          <a:lstStyle/>
          <a:p>
            <a:pPr algn="ctr"/>
            <a:r>
              <a:rPr lang="en-IN" sz="8000" dirty="0">
                <a:latin typeface="Algerian" panose="04020705040A02060702" pitchFamily="82" charset="0"/>
              </a:rPr>
              <a:t>Thank you</a:t>
            </a:r>
          </a:p>
        </p:txBody>
      </p:sp>
      <p:pic>
        <p:nvPicPr>
          <p:cNvPr id="6" name="Picture 5">
            <a:extLst>
              <a:ext uri="{FF2B5EF4-FFF2-40B4-BE49-F238E27FC236}">
                <a16:creationId xmlns:a16="http://schemas.microsoft.com/office/drawing/2014/main" id="{17701D11-AA53-4095-87F3-0A933E96C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106674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68DBE9B-456D-4362-BDCA-3B9FFDE7C470}"/>
              </a:ext>
            </a:extLst>
          </p:cNvPr>
          <p:cNvSpPr/>
          <p:nvPr/>
        </p:nvSpPr>
        <p:spPr>
          <a:xfrm>
            <a:off x="3839332" y="317306"/>
            <a:ext cx="4513335" cy="646331"/>
          </a:xfrm>
          <a:prstGeom prst="rect">
            <a:avLst/>
          </a:prstGeom>
          <a:noFill/>
        </p:spPr>
        <p:txBody>
          <a:bodyPr wrap="squar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I</a:t>
            </a:r>
            <a:r>
              <a:rPr lang="en-US" sz="3600" b="0" u="sng" cap="none" spc="0" dirty="0">
                <a:ln w="0"/>
                <a:solidFill>
                  <a:schemeClr val="tx1"/>
                </a:solidFill>
                <a:effectLst>
                  <a:outerShdw blurRad="38100" dist="19050" dir="2700000" algn="tl" rotWithShape="0">
                    <a:schemeClr val="dk1">
                      <a:alpha val="40000"/>
                    </a:schemeClr>
                  </a:outerShdw>
                </a:effectLst>
              </a:rPr>
              <a:t>ntroduction</a:t>
            </a:r>
          </a:p>
        </p:txBody>
      </p:sp>
      <p:sp>
        <p:nvSpPr>
          <p:cNvPr id="8" name="TextBox 7">
            <a:extLst>
              <a:ext uri="{FF2B5EF4-FFF2-40B4-BE49-F238E27FC236}">
                <a16:creationId xmlns:a16="http://schemas.microsoft.com/office/drawing/2014/main" id="{B3892490-E6FE-4322-BC41-68362FB96802}"/>
              </a:ext>
            </a:extLst>
          </p:cNvPr>
          <p:cNvSpPr txBox="1"/>
          <p:nvPr/>
        </p:nvSpPr>
        <p:spPr>
          <a:xfrm>
            <a:off x="844062" y="2189285"/>
            <a:ext cx="10474570" cy="4247317"/>
          </a:xfrm>
          <a:prstGeom prst="rect">
            <a:avLst/>
          </a:prstGeom>
          <a:noFill/>
        </p:spPr>
        <p:txBody>
          <a:bodyPr wrap="square" rtlCol="0">
            <a:spAutoFit/>
          </a:bodyPr>
          <a:lstStyle/>
          <a:p>
            <a:pPr lvl="0" algn="just" fontAlgn="base"/>
            <a:r>
              <a:rPr lang="en-IN" sz="2800" dirty="0">
                <a:latin typeface="Times New Roman" panose="02020603050405020304" pitchFamily="18" charset="0"/>
                <a:cs typeface="Times New Roman" panose="02020603050405020304" pitchFamily="18" charset="0"/>
              </a:rPr>
              <a:t>Capgemini is a French multinational management consulting corporation headquartered in Paris, France.</a:t>
            </a:r>
          </a:p>
          <a:p>
            <a:pPr lvl="0" algn="just" fontAlgn="base"/>
            <a:endParaRPr lang="en-IN" sz="2800" dirty="0">
              <a:latin typeface="Times New Roman" panose="02020603050405020304" pitchFamily="18" charset="0"/>
              <a:cs typeface="Times New Roman" panose="02020603050405020304" pitchFamily="18" charset="0"/>
            </a:endParaRPr>
          </a:p>
          <a:p>
            <a:pPr lvl="0" algn="just" fontAlgn="base"/>
            <a:r>
              <a:rPr lang="en-IN" sz="2800" dirty="0">
                <a:latin typeface="Times New Roman" panose="02020603050405020304" pitchFamily="18" charset="0"/>
                <a:cs typeface="Times New Roman" panose="02020603050405020304" pitchFamily="18" charset="0"/>
              </a:rPr>
              <a:t>It is one of the world's largest consulting, technology and outsourcing companies with 180,000 employees in over 40 countries.</a:t>
            </a:r>
          </a:p>
          <a:p>
            <a:pPr lvl="0" algn="just" fontAlgn="base"/>
            <a:endParaRPr lang="en-IN" sz="2800" dirty="0">
              <a:latin typeface="Times New Roman" panose="02020603050405020304" pitchFamily="18" charset="0"/>
              <a:cs typeface="Times New Roman" panose="02020603050405020304" pitchFamily="18" charset="0"/>
            </a:endParaRPr>
          </a:p>
          <a:p>
            <a:pPr lvl="0" algn="just" fontAlgn="base"/>
            <a:r>
              <a:rPr lang="en-IN" sz="2800" dirty="0">
                <a:latin typeface="Times New Roman" panose="02020603050405020304" pitchFamily="18" charset="0"/>
                <a:cs typeface="Times New Roman" panose="02020603050405020304" pitchFamily="18" charset="0"/>
              </a:rPr>
              <a:t>It was founded in 1967 by Serge Kampf in Grenoble, France. The company has been led by Paul Hermelin, the chairman and CEO of the Capgemini group, ever since his appointment in December 2001</a:t>
            </a:r>
            <a:r>
              <a:rPr lang="en-IN" dirty="0"/>
              <a:t>. </a:t>
            </a:r>
          </a:p>
          <a:p>
            <a:endParaRPr lang="en-IN" dirty="0"/>
          </a:p>
        </p:txBody>
      </p:sp>
      <p:pic>
        <p:nvPicPr>
          <p:cNvPr id="6" name="Picture 5">
            <a:extLst>
              <a:ext uri="{FF2B5EF4-FFF2-40B4-BE49-F238E27FC236}">
                <a16:creationId xmlns:a16="http://schemas.microsoft.com/office/drawing/2014/main" id="{9A81638B-9DB8-43B6-8169-2D43AA247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17102234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3444093-DA3B-40A0-A9C8-A10444D2AACB}"/>
              </a:ext>
            </a:extLst>
          </p:cNvPr>
          <p:cNvSpPr/>
          <p:nvPr/>
        </p:nvSpPr>
        <p:spPr>
          <a:xfrm>
            <a:off x="1001590" y="2110152"/>
            <a:ext cx="10188820" cy="4093428"/>
          </a:xfrm>
          <a:prstGeom prst="rect">
            <a:avLst/>
          </a:prstGeom>
          <a:noFill/>
        </p:spPr>
        <p:txBody>
          <a:bodyPr wrap="square" lIns="91440" tIns="45720" rIns="91440" bIns="45720">
            <a:spAutoFit/>
          </a:bodyPr>
          <a:lstStyle/>
          <a:p>
            <a:pPr lvl="0" fontAlgn="base"/>
            <a:r>
              <a:rPr lang="en-IN" sz="2000" b="1" dirty="0"/>
              <a:t>Capgemini India </a:t>
            </a:r>
            <a:r>
              <a:rPr lang="en-IN" sz="2000" dirty="0"/>
              <a:t>was established in 2001 with its first office in Mumbai with 250 engineers. In 2004, it started its first BPO operation centre at Bangalore with 200 employees. Later, It started its LBS(Local Business Services) to server Indian market in 2008.</a:t>
            </a:r>
          </a:p>
          <a:p>
            <a:pPr lvl="0" fontAlgn="base"/>
            <a:r>
              <a:rPr lang="en-IN" sz="2000" dirty="0"/>
              <a:t> </a:t>
            </a:r>
          </a:p>
          <a:p>
            <a:pPr lvl="0" fontAlgn="base"/>
            <a:endParaRPr lang="en-IN" sz="2000" dirty="0"/>
          </a:p>
          <a:p>
            <a:pPr lvl="0" fontAlgn="base"/>
            <a:r>
              <a:rPr lang="en-IN" sz="2000" dirty="0"/>
              <a:t>Capgemini in India is over 85,000 people strong across nine cities </a:t>
            </a:r>
          </a:p>
          <a:p>
            <a:r>
              <a:rPr lang="en-IN" sz="2000" dirty="0"/>
              <a:t>(Mumbai, Bangalore, Gurgaon, Noida, Gandhinagar, Hyderabad, Pune, Kolkata and Chennai).</a:t>
            </a:r>
          </a:p>
          <a:p>
            <a:endParaRPr lang="en-IN" sz="2000" dirty="0"/>
          </a:p>
          <a:p>
            <a:endParaRPr lang="en-IN" sz="2000" dirty="0"/>
          </a:p>
          <a:p>
            <a:r>
              <a:rPr lang="en-IN" sz="2000" dirty="0"/>
              <a:t> A pioneer in the IT industry, it is collaborating with leading corporations and</a:t>
            </a:r>
          </a:p>
          <a:p>
            <a:r>
              <a:rPr lang="en-IN" sz="2000" dirty="0"/>
              <a:t> now brings its Consulting, Technology and Outsourcing experience to India.</a:t>
            </a:r>
          </a:p>
        </p:txBody>
      </p:sp>
      <p:sp>
        <p:nvSpPr>
          <p:cNvPr id="7" name="Rectangle 6">
            <a:extLst>
              <a:ext uri="{FF2B5EF4-FFF2-40B4-BE49-F238E27FC236}">
                <a16:creationId xmlns:a16="http://schemas.microsoft.com/office/drawing/2014/main" id="{9BF3F9DD-6061-4816-A23F-6297CB89BD38}"/>
              </a:ext>
            </a:extLst>
          </p:cNvPr>
          <p:cNvSpPr/>
          <p:nvPr/>
        </p:nvSpPr>
        <p:spPr>
          <a:xfrm>
            <a:off x="3705019" y="258583"/>
            <a:ext cx="3490058"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Capgemini</a:t>
            </a:r>
            <a:r>
              <a:rPr lang="en-US" sz="3600" b="1" u="sng" dirty="0">
                <a:ln w="0"/>
                <a:effectLst>
                  <a:outerShdw blurRad="38100" dist="19050" dir="2700000" algn="tl" rotWithShape="0">
                    <a:schemeClr val="dk1">
                      <a:alpha val="40000"/>
                    </a:schemeClr>
                  </a:outerShdw>
                </a:effectLst>
              </a:rPr>
              <a:t> </a:t>
            </a:r>
            <a:r>
              <a:rPr lang="en-US" sz="3600" u="sng" dirty="0">
                <a:ln w="0"/>
                <a:effectLst>
                  <a:outerShdw blurRad="38100" dist="19050" dir="2700000" algn="tl" rotWithShape="0">
                    <a:schemeClr val="dk1">
                      <a:alpha val="40000"/>
                    </a:schemeClr>
                  </a:outerShdw>
                </a:effectLst>
              </a:rPr>
              <a:t>India</a:t>
            </a:r>
            <a:endParaRPr lang="en-US" sz="3600" u="sng"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4F2C18AA-291B-4690-B6E6-67D262FFF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5750135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E4737B-DF35-40B4-86B0-5DB28522E35B}"/>
              </a:ext>
            </a:extLst>
          </p:cNvPr>
          <p:cNvSpPr/>
          <p:nvPr/>
        </p:nvSpPr>
        <p:spPr>
          <a:xfrm>
            <a:off x="3045204" y="317306"/>
            <a:ext cx="4801819" cy="646331"/>
          </a:xfrm>
          <a:prstGeom prst="rect">
            <a:avLst/>
          </a:prstGeom>
        </p:spPr>
        <p:txBody>
          <a:bodyPr wrap="square">
            <a:spAutoFit/>
          </a:bodyPr>
          <a:lstStyle/>
          <a:p>
            <a:pPr algn="ctr"/>
            <a:r>
              <a:rPr lang="en-US" sz="3600" u="sng" dirty="0">
                <a:ln w="0"/>
                <a:effectLst>
                  <a:outerShdw blurRad="38100" dist="19050" dir="2700000" algn="tl" rotWithShape="0">
                    <a:schemeClr val="dk1">
                      <a:alpha val="40000"/>
                    </a:schemeClr>
                  </a:outerShdw>
                </a:effectLst>
              </a:rPr>
              <a:t>Capgemini</a:t>
            </a:r>
            <a:r>
              <a:rPr lang="en-US" sz="3200" u="sng" dirty="0">
                <a:ln w="0"/>
                <a:effectLst>
                  <a:outerShdw blurRad="38100" dist="19050" dir="2700000" algn="tl" rotWithShape="0">
                    <a:schemeClr val="dk1">
                      <a:alpha val="40000"/>
                    </a:schemeClr>
                  </a:outerShdw>
                </a:effectLst>
              </a:rPr>
              <a:t> India</a:t>
            </a:r>
          </a:p>
        </p:txBody>
      </p:sp>
      <p:sp>
        <p:nvSpPr>
          <p:cNvPr id="7" name="TextBox 6">
            <a:extLst>
              <a:ext uri="{FF2B5EF4-FFF2-40B4-BE49-F238E27FC236}">
                <a16:creationId xmlns:a16="http://schemas.microsoft.com/office/drawing/2014/main" id="{9BD4C6B0-BFF0-4238-9C04-F0F86464508A}"/>
              </a:ext>
            </a:extLst>
          </p:cNvPr>
          <p:cNvSpPr txBox="1"/>
          <p:nvPr/>
        </p:nvSpPr>
        <p:spPr>
          <a:xfrm>
            <a:off x="923192" y="2048609"/>
            <a:ext cx="10207870" cy="5078313"/>
          </a:xfrm>
          <a:prstGeom prst="rect">
            <a:avLst/>
          </a:prstGeom>
          <a:noFill/>
        </p:spPr>
        <p:txBody>
          <a:bodyPr wrap="square" rtlCol="0">
            <a:spAutoFit/>
          </a:bodyPr>
          <a:lstStyle/>
          <a:p>
            <a:r>
              <a:rPr lang="en-IN" dirty="0"/>
              <a:t>Capgemini has strong domain experience to assist clients across the </a:t>
            </a:r>
          </a:p>
          <a:p>
            <a:r>
              <a:rPr lang="en-IN" dirty="0"/>
              <a:t>Government and Public Sector, Energy and Utilities, Manufacturing, Telecom and Financial Services sectors.</a:t>
            </a:r>
          </a:p>
          <a:p>
            <a:endParaRPr lang="en-IN" dirty="0"/>
          </a:p>
          <a:p>
            <a:endParaRPr lang="en-IN" dirty="0"/>
          </a:p>
          <a:p>
            <a:r>
              <a:rPr lang="en-IN" dirty="0"/>
              <a:t>It has a functional Centre of Excellences</a:t>
            </a:r>
            <a:r>
              <a:rPr lang="en-IN" b="1" dirty="0"/>
              <a:t> </a:t>
            </a:r>
            <a:r>
              <a:rPr lang="en-IN" dirty="0"/>
              <a:t>in </a:t>
            </a:r>
            <a:r>
              <a:rPr lang="en-IN" b="1" dirty="0"/>
              <a:t>Testing, Insights &amp; Data, Mobile, Digital Customer Experience and Captives</a:t>
            </a:r>
            <a:r>
              <a:rPr lang="en-IN" dirty="0"/>
              <a:t>. </a:t>
            </a:r>
          </a:p>
          <a:p>
            <a:endParaRPr lang="en-IN" dirty="0"/>
          </a:p>
          <a:p>
            <a:endParaRPr lang="en-IN" dirty="0"/>
          </a:p>
          <a:p>
            <a:r>
              <a:rPr lang="en-IN" dirty="0"/>
              <a:t>With a strong focus on quality, Capgemini India is </a:t>
            </a:r>
            <a:r>
              <a:rPr lang="en-IN" b="1" dirty="0"/>
              <a:t>CMMI SVC Level 5, </a:t>
            </a:r>
          </a:p>
          <a:p>
            <a:r>
              <a:rPr lang="en-IN" b="1" dirty="0"/>
              <a:t>ISO 9001:2008, ISO 20000:2011 and ISO 27000 certified. </a:t>
            </a:r>
          </a:p>
          <a:p>
            <a:endParaRPr lang="en-IN" b="1" dirty="0"/>
          </a:p>
          <a:p>
            <a:endParaRPr lang="en-IN" b="1" dirty="0"/>
          </a:p>
          <a:p>
            <a:r>
              <a:rPr lang="en-IN" dirty="0"/>
              <a:t>It follows a stringent delivery mechanism that involves Standardised Processes, and Quality and Risk Management.</a:t>
            </a:r>
          </a:p>
          <a:p>
            <a:pPr lvl="0" fontAlgn="base"/>
            <a:endParaRPr lang="en-IN" dirty="0"/>
          </a:p>
          <a:p>
            <a:pPr lvl="0" fontAlgn="base"/>
            <a:endParaRPr lang="en-IN" dirty="0"/>
          </a:p>
          <a:p>
            <a:pPr lvl="0" fontAlgn="base"/>
            <a:endParaRPr lang="en-IN" dirty="0"/>
          </a:p>
        </p:txBody>
      </p:sp>
      <p:pic>
        <p:nvPicPr>
          <p:cNvPr id="8" name="Picture 7">
            <a:extLst>
              <a:ext uri="{FF2B5EF4-FFF2-40B4-BE49-F238E27FC236}">
                <a16:creationId xmlns:a16="http://schemas.microsoft.com/office/drawing/2014/main" id="{9B851FE4-B10F-44C0-B99A-246B9969A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41175150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5AF4589-AB75-4FA7-BB81-D618C2019798}"/>
              </a:ext>
            </a:extLst>
          </p:cNvPr>
          <p:cNvSpPr/>
          <p:nvPr/>
        </p:nvSpPr>
        <p:spPr>
          <a:xfrm>
            <a:off x="3403334" y="317306"/>
            <a:ext cx="3892091"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Vision and Mission</a:t>
            </a:r>
            <a:endParaRPr lang="en-US" sz="36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3F2D6DE6-6215-4824-9EB2-DE34F35DD18C}"/>
              </a:ext>
            </a:extLst>
          </p:cNvPr>
          <p:cNvSpPr txBox="1"/>
          <p:nvPr/>
        </p:nvSpPr>
        <p:spPr>
          <a:xfrm>
            <a:off x="1055076" y="1927274"/>
            <a:ext cx="9752669" cy="4370427"/>
          </a:xfrm>
          <a:prstGeom prst="rect">
            <a:avLst/>
          </a:prstGeom>
          <a:noFill/>
        </p:spPr>
        <p:txBody>
          <a:bodyPr wrap="square" rtlCol="0">
            <a:spAutoFit/>
          </a:bodyPr>
          <a:lstStyle/>
          <a:p>
            <a:endParaRPr lang="en-IN" sz="2000" b="1" dirty="0"/>
          </a:p>
          <a:p>
            <a:r>
              <a:rPr lang="en-IN" sz="2000" b="1" dirty="0"/>
              <a:t>VISION</a:t>
            </a:r>
          </a:p>
          <a:p>
            <a:r>
              <a:rPr lang="en-IN" sz="2000" dirty="0"/>
              <a:t>The motto is </a:t>
            </a:r>
            <a:r>
              <a:rPr lang="en-IN" sz="2000" b="1" u="sng" dirty="0"/>
              <a:t>People matter and result count</a:t>
            </a:r>
            <a:r>
              <a:rPr lang="en-IN" sz="2000" dirty="0"/>
              <a:t>.</a:t>
            </a:r>
          </a:p>
          <a:p>
            <a:r>
              <a:rPr lang="en-IN" sz="2000" dirty="0"/>
              <a:t>The business value of a technology comes from and through people.</a:t>
            </a:r>
          </a:p>
          <a:p>
            <a:endParaRPr lang="en-IN" sz="2000" dirty="0"/>
          </a:p>
          <a:p>
            <a:endParaRPr lang="en-IN" sz="2000" b="1" dirty="0"/>
          </a:p>
          <a:p>
            <a:r>
              <a:rPr lang="en-IN" sz="2000" b="1" dirty="0"/>
              <a:t>MISSION</a:t>
            </a:r>
          </a:p>
          <a:p>
            <a:r>
              <a:rPr lang="en-IN" sz="2000" dirty="0"/>
              <a:t>With you we </a:t>
            </a:r>
            <a:r>
              <a:rPr lang="en-IN" sz="2000" b="1" u="sng" dirty="0"/>
              <a:t>create and deliver business and technology solutions</a:t>
            </a:r>
            <a:r>
              <a:rPr lang="en-IN" sz="2000" dirty="0"/>
              <a:t> that fit your needs and drive the result you want.</a:t>
            </a:r>
          </a:p>
          <a:p>
            <a:endParaRPr lang="en-IN" sz="2000" dirty="0"/>
          </a:p>
          <a:p>
            <a:endParaRPr lang="en-IN" sz="2000" dirty="0"/>
          </a:p>
          <a:p>
            <a:r>
              <a:rPr lang="en-IN" sz="2000" dirty="0"/>
              <a:t>We use the ideology of targeting values, Mitigating risk, Pro optimizing Capabilities and Aligning the Organization</a:t>
            </a:r>
            <a:r>
              <a:rPr lang="en-IN" dirty="0"/>
              <a:t>.</a:t>
            </a:r>
          </a:p>
          <a:p>
            <a:r>
              <a:rPr lang="en-IN" dirty="0"/>
              <a:t> </a:t>
            </a:r>
          </a:p>
        </p:txBody>
      </p:sp>
      <p:pic>
        <p:nvPicPr>
          <p:cNvPr id="6" name="Picture 5">
            <a:extLst>
              <a:ext uri="{FF2B5EF4-FFF2-40B4-BE49-F238E27FC236}">
                <a16:creationId xmlns:a16="http://schemas.microsoft.com/office/drawing/2014/main" id="{9598F9B4-8501-471F-A3A1-5DBE97D64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59011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BE85B83-89BD-472E-A9C5-9F0F6BA64D6C}"/>
              </a:ext>
            </a:extLst>
          </p:cNvPr>
          <p:cNvSpPr/>
          <p:nvPr/>
        </p:nvSpPr>
        <p:spPr>
          <a:xfrm>
            <a:off x="4029699" y="40307"/>
            <a:ext cx="4132606" cy="923330"/>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Training &amp; Project</a:t>
            </a:r>
            <a:r>
              <a:rPr lang="en-US" sz="5400" u="sng" dirty="0">
                <a:ln w="0"/>
                <a:effectLst>
                  <a:outerShdw blurRad="38100" dist="19050" dir="2700000" algn="tl" rotWithShape="0">
                    <a:schemeClr val="dk1">
                      <a:alpha val="40000"/>
                    </a:schemeClr>
                  </a:outerShdw>
                </a:effectLst>
              </a:rPr>
              <a:t> </a:t>
            </a:r>
            <a:endParaRPr lang="en-US" sz="54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01F548BE-D4DE-4F10-B81C-573722BCA9F4}"/>
              </a:ext>
            </a:extLst>
          </p:cNvPr>
          <p:cNvSpPr txBox="1"/>
          <p:nvPr/>
        </p:nvSpPr>
        <p:spPr>
          <a:xfrm>
            <a:off x="1204546" y="2145323"/>
            <a:ext cx="9794631" cy="2862322"/>
          </a:xfrm>
          <a:prstGeom prst="rect">
            <a:avLst/>
          </a:prstGeom>
          <a:noFill/>
        </p:spPr>
        <p:txBody>
          <a:bodyPr wrap="square" rtlCol="0">
            <a:spAutoFit/>
          </a:bodyPr>
          <a:lstStyle/>
          <a:p>
            <a:r>
              <a:rPr lang="en-IN" dirty="0"/>
              <a:t>During the In campus training first we were taught different technologies and after the full training was divided into different </a:t>
            </a:r>
            <a:r>
              <a:rPr lang="en-IN" b="1" dirty="0"/>
              <a:t>sprints</a:t>
            </a:r>
            <a:r>
              <a:rPr lang="en-IN" dirty="0"/>
              <a:t>. </a:t>
            </a:r>
          </a:p>
          <a:p>
            <a:endParaRPr lang="en-IN" dirty="0"/>
          </a:p>
          <a:p>
            <a:endParaRPr lang="en-IN" dirty="0"/>
          </a:p>
          <a:p>
            <a:r>
              <a:rPr lang="en-IN" dirty="0"/>
              <a:t>During sprints we used to work on the assigned projects to work on, also </a:t>
            </a:r>
            <a:r>
              <a:rPr lang="en-IN" b="1" dirty="0"/>
              <a:t>time to time evaluation </a:t>
            </a:r>
            <a:r>
              <a:rPr lang="en-IN" dirty="0"/>
              <a:t>made us easy to maintain the good track of learning.</a:t>
            </a:r>
          </a:p>
          <a:p>
            <a:endParaRPr lang="en-IN" dirty="0"/>
          </a:p>
          <a:p>
            <a:endParaRPr lang="en-IN" dirty="0"/>
          </a:p>
          <a:p>
            <a:r>
              <a:rPr lang="en-IN" dirty="0"/>
              <a:t>The project on which I  worked on was </a:t>
            </a:r>
            <a:r>
              <a:rPr lang="en-IN" b="1" u="sng" dirty="0"/>
              <a:t>Flight Management System</a:t>
            </a:r>
            <a:r>
              <a:rPr lang="en-IN" dirty="0"/>
              <a:t>. It was  team project, a team of four members was assigned and </a:t>
            </a:r>
            <a:r>
              <a:rPr lang="en-IN" b="1" dirty="0"/>
              <a:t>I was the TL </a:t>
            </a:r>
            <a:r>
              <a:rPr lang="en-IN" dirty="0"/>
              <a:t>for the project.  </a:t>
            </a:r>
          </a:p>
        </p:txBody>
      </p:sp>
      <p:pic>
        <p:nvPicPr>
          <p:cNvPr id="6" name="Picture 5">
            <a:extLst>
              <a:ext uri="{FF2B5EF4-FFF2-40B4-BE49-F238E27FC236}">
                <a16:creationId xmlns:a16="http://schemas.microsoft.com/office/drawing/2014/main" id="{3C5260BB-3C50-45DB-B4B1-1744DE23A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166140896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E5710F0-4B77-423D-991F-413D3DB74F6E}"/>
              </a:ext>
            </a:extLst>
          </p:cNvPr>
          <p:cNvSpPr txBox="1"/>
          <p:nvPr/>
        </p:nvSpPr>
        <p:spPr>
          <a:xfrm>
            <a:off x="3181350" y="501972"/>
            <a:ext cx="5829300" cy="646331"/>
          </a:xfrm>
          <a:prstGeom prst="rect">
            <a:avLst/>
          </a:prstGeom>
          <a:noFill/>
        </p:spPr>
        <p:txBody>
          <a:bodyPr wrap="square" rtlCol="0">
            <a:spAutoFit/>
          </a:bodyPr>
          <a:lstStyle/>
          <a:p>
            <a:pPr algn="ctr"/>
            <a:r>
              <a:rPr lang="en-IN" sz="3600" u="sng" dirty="0">
                <a:latin typeface="+mj-lt"/>
                <a:cs typeface="Times New Roman" panose="02020603050405020304" pitchFamily="18" charset="0"/>
              </a:rPr>
              <a:t>About The Project</a:t>
            </a:r>
          </a:p>
        </p:txBody>
      </p:sp>
      <p:sp>
        <p:nvSpPr>
          <p:cNvPr id="3" name="TextBox 2">
            <a:extLst>
              <a:ext uri="{FF2B5EF4-FFF2-40B4-BE49-F238E27FC236}">
                <a16:creationId xmlns:a16="http://schemas.microsoft.com/office/drawing/2014/main" id="{02F9A583-2E7C-4BB2-AB58-B59222E630E3}"/>
              </a:ext>
            </a:extLst>
          </p:cNvPr>
          <p:cNvSpPr txBox="1"/>
          <p:nvPr/>
        </p:nvSpPr>
        <p:spPr>
          <a:xfrm>
            <a:off x="648182" y="1927274"/>
            <a:ext cx="11065398" cy="3170099"/>
          </a:xfrm>
          <a:prstGeom prst="rect">
            <a:avLst/>
          </a:prstGeom>
          <a:noFill/>
        </p:spPr>
        <p:txBody>
          <a:bodyPr wrap="square" rtlCol="0">
            <a:spAutoFit/>
          </a:bodyPr>
          <a:lstStyle/>
          <a:p>
            <a:r>
              <a:rPr lang="en-US" dirty="0"/>
              <a:t> </a:t>
            </a:r>
            <a:endParaRPr lang="en-IN" dirty="0"/>
          </a:p>
          <a:p>
            <a:pPr algn="ctr"/>
            <a:r>
              <a:rPr lang="en-US" sz="2000" b="1" u="sng" dirty="0"/>
              <a:t>Flight Management System Project</a:t>
            </a:r>
            <a:endParaRPr lang="en-IN" sz="2000" b="1" u="sng" dirty="0"/>
          </a:p>
          <a:p>
            <a:pPr lvl="0"/>
            <a:endParaRPr lang="en-US" b="1" dirty="0"/>
          </a:p>
          <a:p>
            <a:pPr lvl="0"/>
            <a:r>
              <a:rPr lang="en-US" b="1" dirty="0"/>
              <a:t>Objectives of the work undertaken</a:t>
            </a:r>
            <a:endParaRPr lang="en-IN" dirty="0"/>
          </a:p>
          <a:p>
            <a:r>
              <a:rPr lang="en-US" dirty="0"/>
              <a:t>To develop a management system for the Flights and Airports and to handle their schedule.</a:t>
            </a:r>
            <a:endParaRPr lang="en-IN" dirty="0"/>
          </a:p>
          <a:p>
            <a:endParaRPr lang="en-IN" dirty="0"/>
          </a:p>
          <a:p>
            <a:pPr lvl="0"/>
            <a:r>
              <a:rPr lang="en-US" b="1" dirty="0"/>
              <a:t>Scope of the Work</a:t>
            </a:r>
            <a:endParaRPr lang="en-IN" dirty="0"/>
          </a:p>
          <a:p>
            <a:r>
              <a:rPr lang="en-US" dirty="0"/>
              <a:t>This project is aimed at developing Flight Management System for admin and user. This is a web-based application that can be accessed throughout the web. This system can be used for </a:t>
            </a:r>
          </a:p>
          <a:p>
            <a:r>
              <a:rPr lang="en-US" dirty="0"/>
              <a:t>adding flight, updating flight, adding airport, scheduling flight, booking ticket etc. </a:t>
            </a:r>
            <a:endParaRPr lang="en-IN" dirty="0"/>
          </a:p>
          <a:p>
            <a:endParaRPr lang="en-IN" dirty="0"/>
          </a:p>
        </p:txBody>
      </p:sp>
      <p:pic>
        <p:nvPicPr>
          <p:cNvPr id="6" name="Picture 5">
            <a:extLst>
              <a:ext uri="{FF2B5EF4-FFF2-40B4-BE49-F238E27FC236}">
                <a16:creationId xmlns:a16="http://schemas.microsoft.com/office/drawing/2014/main" id="{BC88854C-3194-48D9-AF6B-A803A7D6C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49558913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2BA76C8F-1D1C-4A4C-8619-7B42AFC54EE3}"/>
              </a:ext>
            </a:extLst>
          </p:cNvPr>
          <p:cNvSpPr/>
          <p:nvPr/>
        </p:nvSpPr>
        <p:spPr>
          <a:xfrm>
            <a:off x="10408231" y="6141616"/>
            <a:ext cx="1783769" cy="716384"/>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E5710F0-4B77-423D-991F-413D3DB74F6E}"/>
              </a:ext>
            </a:extLst>
          </p:cNvPr>
          <p:cNvSpPr txBox="1"/>
          <p:nvPr/>
        </p:nvSpPr>
        <p:spPr>
          <a:xfrm>
            <a:off x="3181350" y="501972"/>
            <a:ext cx="5829300" cy="646331"/>
          </a:xfrm>
          <a:prstGeom prst="rect">
            <a:avLst/>
          </a:prstGeom>
          <a:noFill/>
        </p:spPr>
        <p:txBody>
          <a:bodyPr wrap="square" rtlCol="0">
            <a:spAutoFit/>
          </a:bodyPr>
          <a:lstStyle/>
          <a:p>
            <a:pPr algn="ctr"/>
            <a:r>
              <a:rPr lang="en-IN" sz="3600" u="sng" dirty="0">
                <a:latin typeface="+mj-lt"/>
                <a:cs typeface="Times New Roman" panose="02020603050405020304" pitchFamily="18" charset="0"/>
              </a:rPr>
              <a:t>About The Project</a:t>
            </a:r>
          </a:p>
        </p:txBody>
      </p:sp>
      <p:sp>
        <p:nvSpPr>
          <p:cNvPr id="3" name="TextBox 2">
            <a:extLst>
              <a:ext uri="{FF2B5EF4-FFF2-40B4-BE49-F238E27FC236}">
                <a16:creationId xmlns:a16="http://schemas.microsoft.com/office/drawing/2014/main" id="{02F9A583-2E7C-4BB2-AB58-B59222E630E3}"/>
              </a:ext>
            </a:extLst>
          </p:cNvPr>
          <p:cNvSpPr txBox="1"/>
          <p:nvPr/>
        </p:nvSpPr>
        <p:spPr>
          <a:xfrm>
            <a:off x="798654" y="1927274"/>
            <a:ext cx="10648708" cy="3693319"/>
          </a:xfrm>
          <a:prstGeom prst="rect">
            <a:avLst/>
          </a:prstGeom>
          <a:noFill/>
        </p:spPr>
        <p:txBody>
          <a:bodyPr wrap="square" rtlCol="0">
            <a:spAutoFit/>
          </a:bodyPr>
          <a:lstStyle/>
          <a:p>
            <a:r>
              <a:rPr lang="en-US" dirty="0"/>
              <a:t> </a:t>
            </a:r>
            <a:endParaRPr lang="en-IN" dirty="0"/>
          </a:p>
          <a:p>
            <a:pPr lvl="0"/>
            <a:r>
              <a:rPr lang="en-US" b="1" dirty="0"/>
              <a:t>Importance and Applicability</a:t>
            </a:r>
            <a:r>
              <a:rPr lang="en-US" b="1" baseline="30000" dirty="0"/>
              <a:t> </a:t>
            </a:r>
            <a:endParaRPr lang="en-IN" dirty="0"/>
          </a:p>
          <a:p>
            <a:r>
              <a:rPr lang="en-US" dirty="0"/>
              <a:t>The projects basically works as a management for the Flights and Airports as it can store all the details of which flight is taking off to which airport at which time and how many seats are available for booking. </a:t>
            </a:r>
          </a:p>
          <a:p>
            <a:endParaRPr lang="en-US" dirty="0"/>
          </a:p>
          <a:p>
            <a:r>
              <a:rPr lang="en-US" b="1" dirty="0"/>
              <a:t>Role and profile</a:t>
            </a:r>
            <a:r>
              <a:rPr lang="en-US" b="1" baseline="30000" dirty="0"/>
              <a:t> </a:t>
            </a:r>
            <a:endParaRPr lang="en-IN" dirty="0"/>
          </a:p>
          <a:p>
            <a:r>
              <a:rPr lang="en-US" dirty="0"/>
              <a:t>In the project we were working with a team of four members and everyone was assigned different parts to work. As I was also the TL in the team my role was enhanced as I need to maintain the progress and work culture during the development of the project.</a:t>
            </a:r>
            <a:endParaRPr lang="en-IN" dirty="0"/>
          </a:p>
          <a:p>
            <a:r>
              <a:rPr lang="en-US" dirty="0"/>
              <a:t> </a:t>
            </a:r>
            <a:endParaRPr lang="en-IN" dirty="0"/>
          </a:p>
          <a:p>
            <a:r>
              <a:rPr lang="en-US" dirty="0"/>
              <a:t>In the assigned project I was handling Scheduling in which I had to schedule a flight, view all scheduled flights, view flight, view schedule and search scheduled flight.</a:t>
            </a:r>
            <a:endParaRPr lang="en-IN" dirty="0"/>
          </a:p>
        </p:txBody>
      </p:sp>
      <p:pic>
        <p:nvPicPr>
          <p:cNvPr id="6" name="Picture 5">
            <a:extLst>
              <a:ext uri="{FF2B5EF4-FFF2-40B4-BE49-F238E27FC236}">
                <a16:creationId xmlns:a16="http://schemas.microsoft.com/office/drawing/2014/main" id="{C898F8F6-0174-4CF4-9F38-81A365CE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948" y="-257152"/>
            <a:ext cx="3558734" cy="2184426"/>
          </a:xfrm>
          <a:prstGeom prst="rect">
            <a:avLst/>
          </a:prstGeom>
        </p:spPr>
      </p:pic>
    </p:spTree>
    <p:extLst>
      <p:ext uri="{BB962C8B-B14F-4D97-AF65-F5344CB8AC3E}">
        <p14:creationId xmlns:p14="http://schemas.microsoft.com/office/powerpoint/2010/main" val="312411925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43022207-466C-47B2-8879-15AB29AE9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832" y="238126"/>
            <a:ext cx="11050335" cy="6215814"/>
          </a:xfrm>
        </p:spPr>
      </p:pic>
    </p:spTree>
    <p:extLst>
      <p:ext uri="{BB962C8B-B14F-4D97-AF65-F5344CB8AC3E}">
        <p14:creationId xmlns:p14="http://schemas.microsoft.com/office/powerpoint/2010/main" val="4191958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TotalTime>
  <Words>506</Words>
  <Application>Microsoft Office PowerPoint</Application>
  <PresentationFormat>Widescreen</PresentationFormat>
  <Paragraphs>87</Paragraphs>
  <Slides>15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Algerian</vt:lpstr>
      <vt:lpstr>Arial</vt:lpstr>
      <vt:lpstr>Century Gothic</vt:lpstr>
      <vt:lpstr>Times New Roman</vt:lpstr>
      <vt:lpstr>Wingdings</vt:lpstr>
      <vt:lpstr>Wingdings 3</vt:lpstr>
      <vt:lpstr>Ion</vt:lpstr>
      <vt:lpstr>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 singh</dc:creator>
  <cp:lastModifiedBy>saurabh singh</cp:lastModifiedBy>
  <cp:revision>9</cp:revision>
  <dcterms:created xsi:type="dcterms:W3CDTF">2020-06-16T05:59:28Z</dcterms:created>
  <dcterms:modified xsi:type="dcterms:W3CDTF">2020-06-16T06:29:08Z</dcterms:modified>
</cp:coreProperties>
</file>